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67" r:id="rId4"/>
    <p:sldId id="268" r:id="rId5"/>
    <p:sldId id="269" r:id="rId6"/>
    <p:sldId id="270" r:id="rId7"/>
    <p:sldId id="271" r:id="rId8"/>
    <p:sldId id="272" r:id="rId9"/>
    <p:sldId id="266" r:id="rId10"/>
  </p:sldIdLst>
  <p:sldSz cx="9144000" cy="6858000" type="screen4x3"/>
  <p:notesSz cx="6858000" cy="9144000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892"/>
    <a:srgbClr val="243842"/>
    <a:srgbClr val="366466"/>
    <a:srgbClr val="F2C36C"/>
    <a:srgbClr val="9E280E"/>
    <a:srgbClr val="382225"/>
    <a:srgbClr val="FFFBCC"/>
    <a:srgbClr val="CAC48E"/>
    <a:srgbClr val="4B5552"/>
    <a:srgbClr val="EC7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65" autoAdjust="0"/>
  </p:normalViewPr>
  <p:slideViewPr>
    <p:cSldViewPr>
      <p:cViewPr>
        <p:scale>
          <a:sx n="62" d="100"/>
          <a:sy n="62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232B1-46AD-4C7B-AFAC-8BFAAFB61D0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C388960B-A580-4108-8192-BB9C6C349B70}">
      <dgm:prSet phldrT="[Text]"/>
      <dgm:spPr/>
      <dgm:t>
        <a:bodyPr/>
        <a:lstStyle/>
        <a:p>
          <a:r>
            <a:rPr lang="et-EE" dirty="0" smtClean="0"/>
            <a:t>Tehnoloogia olemus</a:t>
          </a:r>
          <a:endParaRPr lang="et-EE" dirty="0"/>
        </a:p>
      </dgm:t>
    </dgm:pt>
    <dgm:pt modelId="{138359C1-8B3C-46EE-8A48-ED70D561D3A2}" type="parTrans" cxnId="{5CFBCA49-CA35-4B05-BE0B-5A6B3903784C}">
      <dgm:prSet/>
      <dgm:spPr/>
      <dgm:t>
        <a:bodyPr/>
        <a:lstStyle/>
        <a:p>
          <a:endParaRPr lang="et-EE"/>
        </a:p>
      </dgm:t>
    </dgm:pt>
    <dgm:pt modelId="{71A172D5-D046-467C-9171-73ED32F435D1}" type="sibTrans" cxnId="{5CFBCA49-CA35-4B05-BE0B-5A6B3903784C}">
      <dgm:prSet/>
      <dgm:spPr>
        <a:ln w="63500">
          <a:solidFill>
            <a:schemeClr val="tx2"/>
          </a:solidFill>
        </a:ln>
      </dgm:spPr>
      <dgm:t>
        <a:bodyPr/>
        <a:lstStyle/>
        <a:p>
          <a:endParaRPr lang="et-EE"/>
        </a:p>
      </dgm:t>
    </dgm:pt>
    <dgm:pt modelId="{119CD7D0-B5B8-4200-AF0F-A5A3C9167E71}">
      <dgm:prSet phldrT="[Text]"/>
      <dgm:spPr/>
      <dgm:t>
        <a:bodyPr/>
        <a:lstStyle/>
        <a:p>
          <a:r>
            <a:rPr lang="et-EE" dirty="0" smtClean="0"/>
            <a:t>Tehnoloogia ja ühiskond</a:t>
          </a:r>
          <a:endParaRPr lang="et-EE" dirty="0"/>
        </a:p>
      </dgm:t>
    </dgm:pt>
    <dgm:pt modelId="{3C85FB2D-E22E-40C8-986D-E136A8AC2920}" type="parTrans" cxnId="{159A122D-7670-42C6-B1BB-85B42AD39D56}">
      <dgm:prSet/>
      <dgm:spPr/>
      <dgm:t>
        <a:bodyPr/>
        <a:lstStyle/>
        <a:p>
          <a:endParaRPr lang="et-EE"/>
        </a:p>
      </dgm:t>
    </dgm:pt>
    <dgm:pt modelId="{6F7D15B3-F91D-42AB-BE9F-81A70C4080AA}" type="sibTrans" cxnId="{159A122D-7670-42C6-B1BB-85B42AD39D56}">
      <dgm:prSet/>
      <dgm:spPr>
        <a:ln w="63500">
          <a:solidFill>
            <a:schemeClr val="tx2"/>
          </a:solidFill>
        </a:ln>
      </dgm:spPr>
      <dgm:t>
        <a:bodyPr/>
        <a:lstStyle/>
        <a:p>
          <a:endParaRPr lang="et-EE"/>
        </a:p>
      </dgm:t>
    </dgm:pt>
    <dgm:pt modelId="{8B9CE06C-0E2D-4ECE-A49E-E0554053826C}">
      <dgm:prSet phldrT="[Text]"/>
      <dgm:spPr/>
      <dgm:t>
        <a:bodyPr/>
        <a:lstStyle/>
        <a:p>
          <a:r>
            <a:rPr lang="et-EE" dirty="0" smtClean="0"/>
            <a:t>Disain</a:t>
          </a:r>
          <a:endParaRPr lang="et-EE" dirty="0"/>
        </a:p>
      </dgm:t>
    </dgm:pt>
    <dgm:pt modelId="{4D3FD3E3-B8EE-4984-80CC-D92ED74E61E0}" type="parTrans" cxnId="{3F92C75C-E60A-44E6-A4AE-0A62BA2E04A5}">
      <dgm:prSet/>
      <dgm:spPr/>
      <dgm:t>
        <a:bodyPr/>
        <a:lstStyle/>
        <a:p>
          <a:endParaRPr lang="et-EE"/>
        </a:p>
      </dgm:t>
    </dgm:pt>
    <dgm:pt modelId="{84838124-26CE-4569-81C0-0CF9B7F962A8}" type="sibTrans" cxnId="{3F92C75C-E60A-44E6-A4AE-0A62BA2E04A5}">
      <dgm:prSet/>
      <dgm:spPr>
        <a:ln w="63500">
          <a:solidFill>
            <a:schemeClr val="tx2"/>
          </a:solidFill>
        </a:ln>
      </dgm:spPr>
      <dgm:t>
        <a:bodyPr/>
        <a:lstStyle/>
        <a:p>
          <a:endParaRPr lang="et-EE"/>
        </a:p>
      </dgm:t>
    </dgm:pt>
    <dgm:pt modelId="{803E9386-1937-455E-9EB3-1C59F94888DF}">
      <dgm:prSet phldrT="[Text]"/>
      <dgm:spPr/>
      <dgm:t>
        <a:bodyPr/>
        <a:lstStyle/>
        <a:p>
          <a:r>
            <a:rPr lang="et-EE" dirty="0" smtClean="0"/>
            <a:t>Võimed tehnoloogilise maailma jaoks</a:t>
          </a:r>
          <a:endParaRPr lang="et-EE" dirty="0"/>
        </a:p>
      </dgm:t>
    </dgm:pt>
    <dgm:pt modelId="{88523AE1-7F5F-4204-BF30-C1FD9E8DB426}" type="parTrans" cxnId="{6E7D2F70-D43E-4670-9DBA-2DEBAE5FC7B7}">
      <dgm:prSet/>
      <dgm:spPr/>
      <dgm:t>
        <a:bodyPr/>
        <a:lstStyle/>
        <a:p>
          <a:endParaRPr lang="et-EE"/>
        </a:p>
      </dgm:t>
    </dgm:pt>
    <dgm:pt modelId="{9E61128C-5438-4457-9847-1D682FCE7EAD}" type="sibTrans" cxnId="{6E7D2F70-D43E-4670-9DBA-2DEBAE5FC7B7}">
      <dgm:prSet/>
      <dgm:spPr>
        <a:ln w="63500">
          <a:solidFill>
            <a:schemeClr val="tx2"/>
          </a:solidFill>
        </a:ln>
      </dgm:spPr>
      <dgm:t>
        <a:bodyPr/>
        <a:lstStyle/>
        <a:p>
          <a:endParaRPr lang="et-EE"/>
        </a:p>
      </dgm:t>
    </dgm:pt>
    <dgm:pt modelId="{36FBBAF8-F4B3-499E-BDA6-7CE469393C8A}">
      <dgm:prSet phldrT="[Text]"/>
      <dgm:spPr/>
      <dgm:t>
        <a:bodyPr/>
        <a:lstStyle/>
        <a:p>
          <a:r>
            <a:rPr lang="et-EE" dirty="0" smtClean="0"/>
            <a:t>Disainitud maailm</a:t>
          </a:r>
          <a:endParaRPr lang="et-EE" dirty="0"/>
        </a:p>
      </dgm:t>
    </dgm:pt>
    <dgm:pt modelId="{57C2C678-AFAA-4D05-8A61-50C0943D2B61}" type="parTrans" cxnId="{FEA39E41-E3BC-40F1-B873-C18F172A8ADE}">
      <dgm:prSet/>
      <dgm:spPr/>
      <dgm:t>
        <a:bodyPr/>
        <a:lstStyle/>
        <a:p>
          <a:endParaRPr lang="et-EE"/>
        </a:p>
      </dgm:t>
    </dgm:pt>
    <dgm:pt modelId="{F618B8C1-2AFC-4D60-883D-5F5CAE07F520}" type="sibTrans" cxnId="{FEA39E41-E3BC-40F1-B873-C18F172A8ADE}">
      <dgm:prSet/>
      <dgm:spPr>
        <a:ln w="63500">
          <a:solidFill>
            <a:schemeClr val="tx2"/>
          </a:solidFill>
        </a:ln>
      </dgm:spPr>
      <dgm:t>
        <a:bodyPr/>
        <a:lstStyle/>
        <a:p>
          <a:endParaRPr lang="et-EE"/>
        </a:p>
      </dgm:t>
    </dgm:pt>
    <dgm:pt modelId="{D55599CC-15F3-43CF-9923-644925FCCA16}" type="pres">
      <dgm:prSet presAssocID="{AE1232B1-46AD-4C7B-AFAC-8BFAAFB61D0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DA60D0F-A860-4343-94CF-8A36847C8927}" type="pres">
      <dgm:prSet presAssocID="{C388960B-A580-4108-8192-BB9C6C349B7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42253022-AB43-41CD-930C-037566F66AE8}" type="pres">
      <dgm:prSet presAssocID="{C388960B-A580-4108-8192-BB9C6C349B70}" presName="spNode" presStyleCnt="0"/>
      <dgm:spPr/>
    </dgm:pt>
    <dgm:pt modelId="{C2CAD960-191F-4ABD-BC0A-D85DCB266710}" type="pres">
      <dgm:prSet presAssocID="{71A172D5-D046-467C-9171-73ED32F435D1}" presName="sibTrans" presStyleLbl="sibTrans1D1" presStyleIdx="0" presStyleCnt="5"/>
      <dgm:spPr/>
      <dgm:t>
        <a:bodyPr/>
        <a:lstStyle/>
        <a:p>
          <a:endParaRPr lang="en-GB"/>
        </a:p>
      </dgm:t>
    </dgm:pt>
    <dgm:pt modelId="{0156A780-0640-4B2F-9F34-86AA0857C027}" type="pres">
      <dgm:prSet presAssocID="{119CD7D0-B5B8-4200-AF0F-A5A3C9167E7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B68FC7F7-AF89-4220-B357-FFE83BF5DA94}" type="pres">
      <dgm:prSet presAssocID="{119CD7D0-B5B8-4200-AF0F-A5A3C9167E71}" presName="spNode" presStyleCnt="0"/>
      <dgm:spPr/>
    </dgm:pt>
    <dgm:pt modelId="{7BFB6868-08C5-4E8C-9766-D297969769DC}" type="pres">
      <dgm:prSet presAssocID="{6F7D15B3-F91D-42AB-BE9F-81A70C4080AA}" presName="sibTrans" presStyleLbl="sibTrans1D1" presStyleIdx="1" presStyleCnt="5"/>
      <dgm:spPr/>
      <dgm:t>
        <a:bodyPr/>
        <a:lstStyle/>
        <a:p>
          <a:endParaRPr lang="en-GB"/>
        </a:p>
      </dgm:t>
    </dgm:pt>
    <dgm:pt modelId="{BCFC0D49-7889-4554-ABA4-45203B80F0D9}" type="pres">
      <dgm:prSet presAssocID="{8B9CE06C-0E2D-4ECE-A49E-E0554053826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043B528A-7231-481B-A685-23A968E0FD11}" type="pres">
      <dgm:prSet presAssocID="{8B9CE06C-0E2D-4ECE-A49E-E0554053826C}" presName="spNode" presStyleCnt="0"/>
      <dgm:spPr/>
    </dgm:pt>
    <dgm:pt modelId="{B5A63263-16D1-408E-9FF8-3DA25C0960E8}" type="pres">
      <dgm:prSet presAssocID="{84838124-26CE-4569-81C0-0CF9B7F962A8}" presName="sibTrans" presStyleLbl="sibTrans1D1" presStyleIdx="2" presStyleCnt="5"/>
      <dgm:spPr/>
      <dgm:t>
        <a:bodyPr/>
        <a:lstStyle/>
        <a:p>
          <a:endParaRPr lang="en-GB"/>
        </a:p>
      </dgm:t>
    </dgm:pt>
    <dgm:pt modelId="{010D4154-63A1-4187-B4AE-A9E13A221D9C}" type="pres">
      <dgm:prSet presAssocID="{803E9386-1937-455E-9EB3-1C59F94888D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12A53527-A8B4-4BCB-9AE8-E39FD733C6B6}" type="pres">
      <dgm:prSet presAssocID="{803E9386-1937-455E-9EB3-1C59F94888DF}" presName="spNode" presStyleCnt="0"/>
      <dgm:spPr/>
    </dgm:pt>
    <dgm:pt modelId="{79206F80-E59A-482C-8553-CA56842C92FC}" type="pres">
      <dgm:prSet presAssocID="{9E61128C-5438-4457-9847-1D682FCE7EAD}" presName="sibTrans" presStyleLbl="sibTrans1D1" presStyleIdx="3" presStyleCnt="5"/>
      <dgm:spPr/>
      <dgm:t>
        <a:bodyPr/>
        <a:lstStyle/>
        <a:p>
          <a:endParaRPr lang="en-GB"/>
        </a:p>
      </dgm:t>
    </dgm:pt>
    <dgm:pt modelId="{17853F6A-68F5-4808-B770-957500A0C041}" type="pres">
      <dgm:prSet presAssocID="{36FBBAF8-F4B3-499E-BDA6-7CE469393C8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E075681F-098F-46F8-8452-B1980C3CB729}" type="pres">
      <dgm:prSet presAssocID="{36FBBAF8-F4B3-499E-BDA6-7CE469393C8A}" presName="spNode" presStyleCnt="0"/>
      <dgm:spPr/>
    </dgm:pt>
    <dgm:pt modelId="{EED1F2E6-191B-4FBE-92E8-012AB4B81349}" type="pres">
      <dgm:prSet presAssocID="{F618B8C1-2AFC-4D60-883D-5F5CAE07F520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FEA39E41-E3BC-40F1-B873-C18F172A8ADE}" srcId="{AE1232B1-46AD-4C7B-AFAC-8BFAAFB61D08}" destId="{36FBBAF8-F4B3-499E-BDA6-7CE469393C8A}" srcOrd="4" destOrd="0" parTransId="{57C2C678-AFAA-4D05-8A61-50C0943D2B61}" sibTransId="{F618B8C1-2AFC-4D60-883D-5F5CAE07F520}"/>
    <dgm:cxn modelId="{82B3F55B-1707-42F5-AD28-A4BEAB72E37A}" type="presOf" srcId="{C388960B-A580-4108-8192-BB9C6C349B70}" destId="{DDA60D0F-A860-4343-94CF-8A36847C8927}" srcOrd="0" destOrd="0" presId="urn:microsoft.com/office/officeart/2005/8/layout/cycle5"/>
    <dgm:cxn modelId="{642627B1-7814-4927-90B9-111B7F3124AB}" type="presOf" srcId="{6F7D15B3-F91D-42AB-BE9F-81A70C4080AA}" destId="{7BFB6868-08C5-4E8C-9766-D297969769DC}" srcOrd="0" destOrd="0" presId="urn:microsoft.com/office/officeart/2005/8/layout/cycle5"/>
    <dgm:cxn modelId="{521199B0-A8DF-4022-AF90-3DDEF1C64979}" type="presOf" srcId="{803E9386-1937-455E-9EB3-1C59F94888DF}" destId="{010D4154-63A1-4187-B4AE-A9E13A221D9C}" srcOrd="0" destOrd="0" presId="urn:microsoft.com/office/officeart/2005/8/layout/cycle5"/>
    <dgm:cxn modelId="{109D6EA9-F457-476C-A9AB-B87CEFEC86C3}" type="presOf" srcId="{71A172D5-D046-467C-9171-73ED32F435D1}" destId="{C2CAD960-191F-4ABD-BC0A-D85DCB266710}" srcOrd="0" destOrd="0" presId="urn:microsoft.com/office/officeart/2005/8/layout/cycle5"/>
    <dgm:cxn modelId="{5CFBCA49-CA35-4B05-BE0B-5A6B3903784C}" srcId="{AE1232B1-46AD-4C7B-AFAC-8BFAAFB61D08}" destId="{C388960B-A580-4108-8192-BB9C6C349B70}" srcOrd="0" destOrd="0" parTransId="{138359C1-8B3C-46EE-8A48-ED70D561D3A2}" sibTransId="{71A172D5-D046-467C-9171-73ED32F435D1}"/>
    <dgm:cxn modelId="{062D0D2F-1CE8-452F-AA2C-38DD89AC21D7}" type="presOf" srcId="{9E61128C-5438-4457-9847-1D682FCE7EAD}" destId="{79206F80-E59A-482C-8553-CA56842C92FC}" srcOrd="0" destOrd="0" presId="urn:microsoft.com/office/officeart/2005/8/layout/cycle5"/>
    <dgm:cxn modelId="{6E7D2F70-D43E-4670-9DBA-2DEBAE5FC7B7}" srcId="{AE1232B1-46AD-4C7B-AFAC-8BFAAFB61D08}" destId="{803E9386-1937-455E-9EB3-1C59F94888DF}" srcOrd="3" destOrd="0" parTransId="{88523AE1-7F5F-4204-BF30-C1FD9E8DB426}" sibTransId="{9E61128C-5438-4457-9847-1D682FCE7EAD}"/>
    <dgm:cxn modelId="{159A122D-7670-42C6-B1BB-85B42AD39D56}" srcId="{AE1232B1-46AD-4C7B-AFAC-8BFAAFB61D08}" destId="{119CD7D0-B5B8-4200-AF0F-A5A3C9167E71}" srcOrd="1" destOrd="0" parTransId="{3C85FB2D-E22E-40C8-986D-E136A8AC2920}" sibTransId="{6F7D15B3-F91D-42AB-BE9F-81A70C4080AA}"/>
    <dgm:cxn modelId="{18F1C57C-0304-48F5-A152-4EACB54F00C6}" type="presOf" srcId="{AE1232B1-46AD-4C7B-AFAC-8BFAAFB61D08}" destId="{D55599CC-15F3-43CF-9923-644925FCCA16}" srcOrd="0" destOrd="0" presId="urn:microsoft.com/office/officeart/2005/8/layout/cycle5"/>
    <dgm:cxn modelId="{9E9B6A1A-5613-4177-8F2F-94445DC7F72B}" type="presOf" srcId="{36FBBAF8-F4B3-499E-BDA6-7CE469393C8A}" destId="{17853F6A-68F5-4808-B770-957500A0C041}" srcOrd="0" destOrd="0" presId="urn:microsoft.com/office/officeart/2005/8/layout/cycle5"/>
    <dgm:cxn modelId="{3F92C75C-E60A-44E6-A4AE-0A62BA2E04A5}" srcId="{AE1232B1-46AD-4C7B-AFAC-8BFAAFB61D08}" destId="{8B9CE06C-0E2D-4ECE-A49E-E0554053826C}" srcOrd="2" destOrd="0" parTransId="{4D3FD3E3-B8EE-4984-80CC-D92ED74E61E0}" sibTransId="{84838124-26CE-4569-81C0-0CF9B7F962A8}"/>
    <dgm:cxn modelId="{FC06030A-874D-4D04-8B07-10BD98705C7B}" type="presOf" srcId="{8B9CE06C-0E2D-4ECE-A49E-E0554053826C}" destId="{BCFC0D49-7889-4554-ABA4-45203B80F0D9}" srcOrd="0" destOrd="0" presId="urn:microsoft.com/office/officeart/2005/8/layout/cycle5"/>
    <dgm:cxn modelId="{6EDB2BD6-5B8B-4261-9D71-AB382625845D}" type="presOf" srcId="{119CD7D0-B5B8-4200-AF0F-A5A3C9167E71}" destId="{0156A780-0640-4B2F-9F34-86AA0857C027}" srcOrd="0" destOrd="0" presId="urn:microsoft.com/office/officeart/2005/8/layout/cycle5"/>
    <dgm:cxn modelId="{1FCD7CE8-FD4D-4701-9A20-B9F51EEE6AD5}" type="presOf" srcId="{84838124-26CE-4569-81C0-0CF9B7F962A8}" destId="{B5A63263-16D1-408E-9FF8-3DA25C0960E8}" srcOrd="0" destOrd="0" presId="urn:microsoft.com/office/officeart/2005/8/layout/cycle5"/>
    <dgm:cxn modelId="{BC2D04D4-E4F9-4034-9C08-9FACA925E2E2}" type="presOf" srcId="{F618B8C1-2AFC-4D60-883D-5F5CAE07F520}" destId="{EED1F2E6-191B-4FBE-92E8-012AB4B81349}" srcOrd="0" destOrd="0" presId="urn:microsoft.com/office/officeart/2005/8/layout/cycle5"/>
    <dgm:cxn modelId="{ACAFC196-ED45-4794-AEC4-B299FA630BB6}" type="presParOf" srcId="{D55599CC-15F3-43CF-9923-644925FCCA16}" destId="{DDA60D0F-A860-4343-94CF-8A36847C8927}" srcOrd="0" destOrd="0" presId="urn:microsoft.com/office/officeart/2005/8/layout/cycle5"/>
    <dgm:cxn modelId="{29EBA246-E402-4010-9787-F45D5B4E1999}" type="presParOf" srcId="{D55599CC-15F3-43CF-9923-644925FCCA16}" destId="{42253022-AB43-41CD-930C-037566F66AE8}" srcOrd="1" destOrd="0" presId="urn:microsoft.com/office/officeart/2005/8/layout/cycle5"/>
    <dgm:cxn modelId="{D0219423-54D1-44C2-A8C3-C1564ECD9D56}" type="presParOf" srcId="{D55599CC-15F3-43CF-9923-644925FCCA16}" destId="{C2CAD960-191F-4ABD-BC0A-D85DCB266710}" srcOrd="2" destOrd="0" presId="urn:microsoft.com/office/officeart/2005/8/layout/cycle5"/>
    <dgm:cxn modelId="{4A5776E2-DD62-4183-BF84-45FC2984CA0B}" type="presParOf" srcId="{D55599CC-15F3-43CF-9923-644925FCCA16}" destId="{0156A780-0640-4B2F-9F34-86AA0857C027}" srcOrd="3" destOrd="0" presId="urn:microsoft.com/office/officeart/2005/8/layout/cycle5"/>
    <dgm:cxn modelId="{C97F2651-35FC-4B9E-BC36-B157F228FFEA}" type="presParOf" srcId="{D55599CC-15F3-43CF-9923-644925FCCA16}" destId="{B68FC7F7-AF89-4220-B357-FFE83BF5DA94}" srcOrd="4" destOrd="0" presId="urn:microsoft.com/office/officeart/2005/8/layout/cycle5"/>
    <dgm:cxn modelId="{1EC5382B-A079-4521-B2DA-0EF68394156F}" type="presParOf" srcId="{D55599CC-15F3-43CF-9923-644925FCCA16}" destId="{7BFB6868-08C5-4E8C-9766-D297969769DC}" srcOrd="5" destOrd="0" presId="urn:microsoft.com/office/officeart/2005/8/layout/cycle5"/>
    <dgm:cxn modelId="{7EBFBC3C-B6F0-46D0-936B-9A7130B5632B}" type="presParOf" srcId="{D55599CC-15F3-43CF-9923-644925FCCA16}" destId="{BCFC0D49-7889-4554-ABA4-45203B80F0D9}" srcOrd="6" destOrd="0" presId="urn:microsoft.com/office/officeart/2005/8/layout/cycle5"/>
    <dgm:cxn modelId="{AC43B5D7-6680-4DFE-A02D-CB9122511DC2}" type="presParOf" srcId="{D55599CC-15F3-43CF-9923-644925FCCA16}" destId="{043B528A-7231-481B-A685-23A968E0FD11}" srcOrd="7" destOrd="0" presId="urn:microsoft.com/office/officeart/2005/8/layout/cycle5"/>
    <dgm:cxn modelId="{1F7C3F71-F3A2-4364-99D1-BD57A938F6AA}" type="presParOf" srcId="{D55599CC-15F3-43CF-9923-644925FCCA16}" destId="{B5A63263-16D1-408E-9FF8-3DA25C0960E8}" srcOrd="8" destOrd="0" presId="urn:microsoft.com/office/officeart/2005/8/layout/cycle5"/>
    <dgm:cxn modelId="{6EA4A823-D97A-406B-917C-B6D8955097B7}" type="presParOf" srcId="{D55599CC-15F3-43CF-9923-644925FCCA16}" destId="{010D4154-63A1-4187-B4AE-A9E13A221D9C}" srcOrd="9" destOrd="0" presId="urn:microsoft.com/office/officeart/2005/8/layout/cycle5"/>
    <dgm:cxn modelId="{565C75EA-0036-4749-9085-5877D1A2A705}" type="presParOf" srcId="{D55599CC-15F3-43CF-9923-644925FCCA16}" destId="{12A53527-A8B4-4BCB-9AE8-E39FD733C6B6}" srcOrd="10" destOrd="0" presId="urn:microsoft.com/office/officeart/2005/8/layout/cycle5"/>
    <dgm:cxn modelId="{2F307968-90C9-4019-A92D-2F67D21B3F30}" type="presParOf" srcId="{D55599CC-15F3-43CF-9923-644925FCCA16}" destId="{79206F80-E59A-482C-8553-CA56842C92FC}" srcOrd="11" destOrd="0" presId="urn:microsoft.com/office/officeart/2005/8/layout/cycle5"/>
    <dgm:cxn modelId="{96746A55-3ACB-4740-A660-12C454E7887E}" type="presParOf" srcId="{D55599CC-15F3-43CF-9923-644925FCCA16}" destId="{17853F6A-68F5-4808-B770-957500A0C041}" srcOrd="12" destOrd="0" presId="urn:microsoft.com/office/officeart/2005/8/layout/cycle5"/>
    <dgm:cxn modelId="{F294D370-953F-44DF-A33E-328ED1B28343}" type="presParOf" srcId="{D55599CC-15F3-43CF-9923-644925FCCA16}" destId="{E075681F-098F-46F8-8452-B1980C3CB729}" srcOrd="13" destOrd="0" presId="urn:microsoft.com/office/officeart/2005/8/layout/cycle5"/>
    <dgm:cxn modelId="{FAF536E5-91BC-49C8-8D82-3290D3D10EA8}" type="presParOf" srcId="{D55599CC-15F3-43CF-9923-644925FCCA16}" destId="{EED1F2E6-191B-4FBE-92E8-012AB4B8134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60D0F-A860-4343-94CF-8A36847C8927}">
      <dsp:nvSpPr>
        <dsp:cNvPr id="0" name=""/>
        <dsp:cNvSpPr/>
      </dsp:nvSpPr>
      <dsp:spPr>
        <a:xfrm>
          <a:off x="2380505" y="2370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500" kern="1200" dirty="0" smtClean="0"/>
            <a:t>Tehnoloogia olemus</a:t>
          </a:r>
          <a:endParaRPr lang="et-EE" sz="1500" kern="1200" dirty="0"/>
        </a:p>
      </dsp:txBody>
      <dsp:txXfrm>
        <a:off x="2422865" y="44730"/>
        <a:ext cx="1250268" cy="783022"/>
      </dsp:txXfrm>
    </dsp:sp>
    <dsp:sp modelId="{C2CAD960-191F-4ABD-BC0A-D85DCB266710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578672" y="220630"/>
              </a:moveTo>
              <a:arcTo wR="1732594" hR="1732594" stAng="17953853" swAng="1210876"/>
            </a:path>
          </a:pathLst>
        </a:custGeom>
        <a:noFill/>
        <a:ln w="63500" cap="flat" cmpd="sng" algn="ctr">
          <a:solidFill>
            <a:schemeClr val="tx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6A780-0640-4B2F-9F34-86AA0857C027}">
      <dsp:nvSpPr>
        <dsp:cNvPr id="0" name=""/>
        <dsp:cNvSpPr/>
      </dsp:nvSpPr>
      <dsp:spPr>
        <a:xfrm>
          <a:off x="4028301" y="1199563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500" kern="1200" dirty="0" smtClean="0"/>
            <a:t>Tehnoloogia ja ühiskond</a:t>
          </a:r>
          <a:endParaRPr lang="et-EE" sz="1500" kern="1200" dirty="0"/>
        </a:p>
      </dsp:txBody>
      <dsp:txXfrm>
        <a:off x="4070661" y="1241923"/>
        <a:ext cx="1250268" cy="783022"/>
      </dsp:txXfrm>
    </dsp:sp>
    <dsp:sp modelId="{7BFB6868-08C5-4E8C-9766-D297969769DC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1025" y="1852639"/>
              </a:moveTo>
              <a:arcTo wR="1732594" hR="1732594" stAng="21838381" swAng="1359213"/>
            </a:path>
          </a:pathLst>
        </a:custGeom>
        <a:noFill/>
        <a:ln w="63500" cap="flat" cmpd="sng" algn="ctr">
          <a:solidFill>
            <a:schemeClr val="tx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C0D49-7889-4554-ABA4-45203B80F0D9}">
      <dsp:nvSpPr>
        <dsp:cNvPr id="0" name=""/>
        <dsp:cNvSpPr/>
      </dsp:nvSpPr>
      <dsp:spPr>
        <a:xfrm>
          <a:off x="3398899" y="3136663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500" kern="1200" dirty="0" smtClean="0"/>
            <a:t>Disain</a:t>
          </a:r>
          <a:endParaRPr lang="et-EE" sz="1500" kern="1200" dirty="0"/>
        </a:p>
      </dsp:txBody>
      <dsp:txXfrm>
        <a:off x="3441259" y="3179023"/>
        <a:ext cx="1250268" cy="783022"/>
      </dsp:txXfrm>
    </dsp:sp>
    <dsp:sp modelId="{B5A63263-16D1-408E-9FF8-3DA25C0960E8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945042" y="3452114"/>
              </a:moveTo>
              <a:arcTo wR="1732594" hR="1732594" stAng="4977406" swAng="845189"/>
            </a:path>
          </a:pathLst>
        </a:custGeom>
        <a:noFill/>
        <a:ln w="63500" cap="flat" cmpd="sng" algn="ctr">
          <a:solidFill>
            <a:schemeClr val="tx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D4154-63A1-4187-B4AE-A9E13A221D9C}">
      <dsp:nvSpPr>
        <dsp:cNvPr id="0" name=""/>
        <dsp:cNvSpPr/>
      </dsp:nvSpPr>
      <dsp:spPr>
        <a:xfrm>
          <a:off x="1362112" y="3136663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500" kern="1200" dirty="0" smtClean="0"/>
            <a:t>Võimed tehnoloogilise maailma jaoks</a:t>
          </a:r>
          <a:endParaRPr lang="et-EE" sz="1500" kern="1200" dirty="0"/>
        </a:p>
      </dsp:txBody>
      <dsp:txXfrm>
        <a:off x="1404472" y="3179023"/>
        <a:ext cx="1250268" cy="783022"/>
      </dsp:txXfrm>
    </dsp:sp>
    <dsp:sp modelId="{79206F80-E59A-482C-8553-CA56842C92FC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83747" y="2509097"/>
              </a:moveTo>
              <a:arcTo wR="1732594" hR="1732594" stAng="9202406" swAng="1359213"/>
            </a:path>
          </a:pathLst>
        </a:custGeom>
        <a:noFill/>
        <a:ln w="63500" cap="flat" cmpd="sng" algn="ctr">
          <a:solidFill>
            <a:schemeClr val="tx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53F6A-68F5-4808-B770-957500A0C041}">
      <dsp:nvSpPr>
        <dsp:cNvPr id="0" name=""/>
        <dsp:cNvSpPr/>
      </dsp:nvSpPr>
      <dsp:spPr>
        <a:xfrm>
          <a:off x="732710" y="1199563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500" kern="1200" dirty="0" smtClean="0"/>
            <a:t>Disainitud maailm</a:t>
          </a:r>
          <a:endParaRPr lang="et-EE" sz="1500" kern="1200" dirty="0"/>
        </a:p>
      </dsp:txBody>
      <dsp:txXfrm>
        <a:off x="775070" y="1241923"/>
        <a:ext cx="1250268" cy="783022"/>
      </dsp:txXfrm>
    </dsp:sp>
    <dsp:sp modelId="{EED1F2E6-191B-4FBE-92E8-012AB4B81349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416846" y="605345"/>
              </a:moveTo>
              <a:arcTo wR="1732594" hR="1732594" stAng="13235271" swAng="1210876"/>
            </a:path>
          </a:pathLst>
        </a:custGeom>
        <a:noFill/>
        <a:ln w="63500" cap="flat" cmpd="sng" algn="ctr">
          <a:solidFill>
            <a:schemeClr val="tx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CDA47D-A69E-4AD6-908B-A4D2590F0AA2}" type="datetimeFigureOut">
              <a:rPr lang="et-EE"/>
              <a:pPr/>
              <a:t>1.08.2014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t-EE"/>
              <a:t>Jalusetekst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E370E7-B31E-4A6D-A53F-FB68B0CB1900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978832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584D02-A43B-4339-A4E5-D622D6EEBB94}" type="datetimeFigureOut">
              <a:rPr lang="et-EE"/>
              <a:pPr/>
              <a:t>1.08.2014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t-E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t-E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t-EE"/>
              <a:t>Jalusetekst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491ABD-1DE5-4E13-8AC5-5E7F04038459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949442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t-E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Jalusetekst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62346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t-E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Jalusetekst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6234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t-E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Jalusetekst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62346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t-E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Jalusetekst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62346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t-E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Jalusetekst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62346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t-E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Jalusetekst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62346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Jalusetekst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552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6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BF5BF5-BAE4-43F8-8E26-5A3307C041A3}" type="datetime1">
              <a:rPr lang="et-EE"/>
              <a:pPr/>
              <a:t>1.08.2014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Jalusetekst, näiteks koostaja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22FB0-F146-410F-9D15-E105B6342321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2393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B943FA-E1CF-4FB0-8978-58F3497D6EDB}" type="datetime1">
              <a:rPr lang="et-EE"/>
              <a:pPr/>
              <a:t>1.08.2014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Jalusetekst, näiteks koostaja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125AE-CA95-417D-B961-548C66EFEF2C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13341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t-EE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t-EE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D787C-017D-42C3-9533-031E06963A43}" type="datetimeFigureOut">
              <a:rPr lang="et-EE"/>
              <a:pPr>
                <a:defRPr/>
              </a:pPr>
              <a:t>1.08.2014</a:t>
            </a:fld>
            <a:endParaRPr lang="et-EE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EEA29-A340-46EF-97CD-B4D909F0180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5050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B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31200"/>
            <a:ext cx="9144000" cy="576262"/>
          </a:xfrm>
          <a:prstGeom prst="rect">
            <a:avLst/>
          </a:prstGeom>
          <a:solidFill>
            <a:srgbClr val="366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t-EE"/>
          </a:p>
        </p:txBody>
      </p:sp>
      <p:sp>
        <p:nvSpPr>
          <p:cNvPr id="5" name="Rectangle 4"/>
          <p:cNvSpPr/>
          <p:nvPr/>
        </p:nvSpPr>
        <p:spPr>
          <a:xfrm>
            <a:off x="0" y="6453188"/>
            <a:ext cx="9144000" cy="215900"/>
          </a:xfrm>
          <a:prstGeom prst="rect">
            <a:avLst/>
          </a:prstGeom>
          <a:solidFill>
            <a:srgbClr val="243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t-EE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baseline="0">
                <a:solidFill>
                  <a:srgbClr val="366466"/>
                </a:solidFill>
                <a:latin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/>
          </a:bodyPr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1117599" y="5949950"/>
            <a:ext cx="3240087" cy="431800"/>
          </a:xfrm>
        </p:spPr>
        <p:txBody>
          <a:bodyPr/>
          <a:lstStyle>
            <a:lvl1pPr>
              <a:defRPr>
                <a:solidFill>
                  <a:srgbClr val="E2D8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t-EE" smtClean="0"/>
              <a:t>Tartu Ülikool, Koostaja nimi</a:t>
            </a:r>
            <a:endParaRPr lang="et-EE" dirty="0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4356100" y="6381750"/>
            <a:ext cx="431924" cy="365125"/>
          </a:xfrm>
        </p:spPr>
        <p:txBody>
          <a:bodyPr/>
          <a:lstStyle>
            <a:lvl1pPr>
              <a:defRPr>
                <a:solidFill>
                  <a:srgbClr val="E2D8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FE887F-63A7-4F69-83EC-4A37863B2216}" type="slidenum">
              <a:rPr lang="et-EE" smtClean="0"/>
              <a:pPr/>
              <a:t>‹#›</a:t>
            </a:fld>
            <a:endParaRPr lang="et-EE" dirty="0"/>
          </a:p>
        </p:txBody>
      </p:sp>
      <p:pic>
        <p:nvPicPr>
          <p:cNvPr id="12" name="Picture 11" descr="PPTRegulatsioonlitsent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400" y="5889600"/>
            <a:ext cx="1188000" cy="397018"/>
          </a:xfrm>
          <a:prstGeom prst="rect">
            <a:avLst/>
          </a:prstGeom>
        </p:spPr>
      </p:pic>
      <p:pic>
        <p:nvPicPr>
          <p:cNvPr id="13" name="Picture 12" descr="PPTRegulatsioonTÜbw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72000" y="5763600"/>
            <a:ext cx="504556" cy="5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27AEA3-ABB7-4694-84BC-CDDD55A193E0}" type="datetime1">
              <a:rPr lang="et-EE"/>
              <a:pPr/>
              <a:t>1.08.2014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Jalusetekst, näiteks koostaja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A0856-B84F-4362-B7D7-EA1301B5F7E3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3140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01FFDA-16FA-4704-A7F6-3053046109F4}" type="datetime1">
              <a:rPr lang="et-EE"/>
              <a:pPr/>
              <a:t>1.08.2014</a:t>
            </a:fld>
            <a:endParaRPr lang="et-E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Jalusetekst, näiteks koostaja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C138B-79D4-438E-8F59-0EA821A4DE9D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950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E799E2-719E-407E-A981-15373E490A80}" type="datetime1">
              <a:rPr lang="et-EE"/>
              <a:pPr/>
              <a:t>1.08.2014</a:t>
            </a:fld>
            <a:endParaRPr lang="et-E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Jalusetekst, näiteks koostaja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8EEED-BE68-4BAE-A483-19C82CB3C3A4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8206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46ABA8-35CE-42DC-B116-42003B748A53}" type="datetime1">
              <a:rPr lang="et-EE"/>
              <a:pPr/>
              <a:t>1.08.2014</a:t>
            </a:fld>
            <a:endParaRPr lang="et-E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Jalusetekst, näiteks koostaja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8F19E-AA2E-4F64-B47D-3681203FF40B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42681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C440C-2F74-4EA4-A296-C37D9062606A}" type="datetime1">
              <a:rPr lang="et-EE"/>
              <a:pPr/>
              <a:t>1.08.2014</a:t>
            </a:fld>
            <a:endParaRPr lang="et-E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Jalusetekst, näiteks koostaja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EF2CF-BBA0-4A14-85A3-67F4DB71282B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6235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52074B-0C83-43F9-A76D-BEE3FE75F499}" type="datetime1">
              <a:rPr lang="et-EE"/>
              <a:pPr/>
              <a:t>1.08.2014</a:t>
            </a:fld>
            <a:endParaRPr lang="et-E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Jalusetekst, näiteks koostaja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64890-B54C-4C6F-96A8-FC2950417193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912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EC08F-9FA6-4EA4-8439-43CD0FCCDFDC}" type="datetime1">
              <a:rPr lang="et-EE"/>
              <a:pPr/>
              <a:t>1.08.2014</a:t>
            </a:fld>
            <a:endParaRPr lang="et-E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Jalusetekst, näiteks koostaja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E9414-349E-42CF-B477-B2B4FF6538C5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6843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t-E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591153D-B6CD-4D4F-8E25-8347766BFF79}" type="datetime1">
              <a:rPr lang="et-EE"/>
              <a:pPr/>
              <a:t>1.08.2014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t-EE"/>
              <a:t>Jalusetekst, näiteks koostaja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76DE285-2045-496C-9EB1-8451E4D6A18E}" type="slidenum">
              <a:rPr lang="et-EE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5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ksik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0781" y="5286388"/>
            <a:ext cx="3392723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Mida teada saame?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Mis on tehnoloogiline kirjaoskus?</a:t>
            </a:r>
          </a:p>
          <a:p>
            <a:r>
              <a:rPr lang="et-EE" dirty="0" smtClean="0"/>
              <a:t>Mis on tehnoloogilise kirjaoskuse osad?</a:t>
            </a:r>
          </a:p>
          <a:p>
            <a:r>
              <a:rPr lang="et-EE" dirty="0" smtClean="0"/>
              <a:t>Kuidas tehnoloogilist kirjaoskust arendada?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t-EE" dirty="0" smtClean="0"/>
              <a:t>Tartu Ülikool, Margus </a:t>
            </a:r>
            <a:r>
              <a:rPr lang="et-EE" dirty="0" err="1" smtClean="0"/>
              <a:t>Pedaste</a:t>
            </a:r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E887F-63A7-4F69-83EC-4A37863B2216}" type="slidenum">
              <a:rPr lang="et-EE" smtClean="0"/>
              <a:pPr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022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600" dirty="0" smtClean="0"/>
              <a:t>Mis on tehnoloogiline kirjaoskus?</a:t>
            </a:r>
            <a:endParaRPr lang="et-E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t-EE" altLang="et-EE" dirty="0"/>
              <a:t>võimed tehnoloogia kasutamiseks, juhtimiseks, mõistmiseks (</a:t>
            </a:r>
            <a:r>
              <a:rPr lang="et-EE" altLang="et-EE" dirty="0" err="1"/>
              <a:t>Williams</a:t>
            </a:r>
            <a:r>
              <a:rPr lang="et-EE" altLang="et-EE" dirty="0"/>
              <a:t>, 2009);</a:t>
            </a:r>
          </a:p>
          <a:p>
            <a:pPr algn="just"/>
            <a:r>
              <a:rPr lang="et-EE" altLang="et-EE" dirty="0"/>
              <a:t>hoiakud, oskused ja teadmised (</a:t>
            </a:r>
            <a:r>
              <a:rPr lang="en-GB" altLang="et-EE" i="1" dirty="0"/>
              <a:t>International Technology and Engineering Education Association</a:t>
            </a:r>
            <a:r>
              <a:rPr lang="et-EE" altLang="et-EE" dirty="0"/>
              <a:t>, 2012)</a:t>
            </a:r>
          </a:p>
          <a:p>
            <a:pPr lvl="1" algn="just"/>
            <a:r>
              <a:rPr lang="et-EE" altLang="et-EE" dirty="0"/>
              <a:t>tehnoloogia olemuse mõistmiseks,</a:t>
            </a:r>
          </a:p>
          <a:p>
            <a:pPr lvl="1" algn="just"/>
            <a:r>
              <a:rPr lang="et-EE" altLang="et-EE" dirty="0"/>
              <a:t>tehnoloogia ja ühiskonna vastasmõjude arvestamiseks,</a:t>
            </a:r>
          </a:p>
          <a:p>
            <a:pPr lvl="1" algn="just"/>
            <a:r>
              <a:rPr lang="et-EE" altLang="et-EE" dirty="0"/>
              <a:t>disainiprotsesside kavandamiseks ja rakendamiseks probleemide lahendamisel (</a:t>
            </a:r>
            <a:r>
              <a:rPr lang="et-EE" altLang="et-EE" u="sng" dirty="0"/>
              <a:t>tehnoloogia loomisel ja arendamisel</a:t>
            </a:r>
            <a:r>
              <a:rPr lang="et-EE" altLang="et-EE" dirty="0"/>
              <a:t>),</a:t>
            </a:r>
          </a:p>
          <a:p>
            <a:pPr lvl="1" algn="just"/>
            <a:r>
              <a:rPr lang="et-EE" altLang="et-EE" dirty="0"/>
              <a:t>tehnoloogilises maailmas tegutsemiseks ning selle maailma võimaluste rakendamiseks.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t-EE" dirty="0" smtClean="0"/>
              <a:t>Tartu Ülikool, Margus </a:t>
            </a:r>
            <a:r>
              <a:rPr lang="et-EE" dirty="0" err="1" smtClean="0"/>
              <a:t>Pedaste</a:t>
            </a:r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E887F-63A7-4F69-83EC-4A37863B2216}" type="slidenum">
              <a:rPr lang="et-EE" smtClean="0"/>
              <a:pPr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6012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600" dirty="0" smtClean="0"/>
              <a:t>Tehnoloogiapädevus (1/2)</a:t>
            </a:r>
            <a:endParaRPr lang="et-E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3845024"/>
          </a:xfrm>
        </p:spPr>
        <p:txBody>
          <a:bodyPr>
            <a:normAutofit fontScale="92500" lnSpcReduction="10000"/>
          </a:bodyPr>
          <a:lstStyle/>
          <a:p>
            <a:pPr algn="just">
              <a:buFontTx/>
              <a:buChar char="-"/>
            </a:pPr>
            <a:r>
              <a:rPr lang="et-EE" dirty="0"/>
              <a:t>suutlikkus tehnoloogiamaailmas toime tulla ning mõista, kasutada  ja hinnata tehnoloogiat;</a:t>
            </a:r>
          </a:p>
          <a:p>
            <a:pPr algn="just">
              <a:buFontTx/>
              <a:buChar char="-"/>
            </a:pPr>
            <a:r>
              <a:rPr lang="et-EE" dirty="0"/>
              <a:t>rakendada ja arendada tehnoloogiat loovalt ning innovaatiliselt;</a:t>
            </a:r>
          </a:p>
          <a:p>
            <a:pPr algn="just">
              <a:buFontTx/>
              <a:buChar char="-"/>
            </a:pPr>
            <a:r>
              <a:rPr lang="et-EE" dirty="0"/>
              <a:t>mõista  tehnoloogia nüüdisaegseid </a:t>
            </a:r>
            <a:r>
              <a:rPr lang="et-EE" dirty="0" smtClean="0"/>
              <a:t>arengu-suundumusi </a:t>
            </a:r>
            <a:r>
              <a:rPr lang="et-EE" dirty="0"/>
              <a:t>ning tehnoloogia ja loodusteaduste seoseid;</a:t>
            </a:r>
          </a:p>
          <a:p>
            <a:pPr algn="just">
              <a:buFontTx/>
              <a:buChar char="-"/>
            </a:pPr>
            <a:r>
              <a:rPr lang="et-EE" dirty="0"/>
              <a:t>analüüsida tehnoloogia rakendamisega kaasnevaid võimalusi ja ohte</a:t>
            </a:r>
            <a:r>
              <a:rPr lang="et-EE" dirty="0" smtClean="0"/>
              <a:t>;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t-EE" dirty="0" smtClean="0"/>
              <a:t>Tartu Ülikool, Margus </a:t>
            </a:r>
            <a:r>
              <a:rPr lang="et-EE" dirty="0" err="1" smtClean="0"/>
              <a:t>Pedaste</a:t>
            </a:r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E887F-63A7-4F69-83EC-4A37863B2216}" type="slidenum">
              <a:rPr lang="et-EE" smtClean="0"/>
              <a:pPr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0199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600" dirty="0" smtClean="0"/>
              <a:t>Tehnoloogiapädevus (2/2)</a:t>
            </a:r>
            <a:endParaRPr lang="et-E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et-EE" dirty="0" smtClean="0"/>
              <a:t>järgida </a:t>
            </a:r>
            <a:r>
              <a:rPr lang="et-EE" dirty="0"/>
              <a:t>intellektuaalomandi  kaitse nõudeid;</a:t>
            </a:r>
          </a:p>
          <a:p>
            <a:pPr algn="just">
              <a:buFontTx/>
              <a:buChar char="-"/>
            </a:pPr>
            <a:r>
              <a:rPr lang="et-EE" dirty="0"/>
              <a:t>lahendada probleeme, lõimides mõttetööd käelise tegevusega;</a:t>
            </a:r>
          </a:p>
          <a:p>
            <a:pPr algn="just">
              <a:buFontTx/>
              <a:buChar char="-"/>
            </a:pPr>
            <a:r>
              <a:rPr lang="et-EE" dirty="0"/>
              <a:t>valida ja ohutult kasutada erinevaid materjale ning töövahendeid;</a:t>
            </a:r>
          </a:p>
          <a:p>
            <a:pPr algn="just">
              <a:buFontTx/>
              <a:buChar char="-"/>
            </a:pPr>
            <a:r>
              <a:rPr lang="et-EE" dirty="0"/>
              <a:t>viia eesmärgipäraselt ellu ideid;</a:t>
            </a:r>
          </a:p>
          <a:p>
            <a:pPr algn="just">
              <a:buFontTx/>
              <a:buChar char="-"/>
            </a:pPr>
            <a:r>
              <a:rPr lang="et-EE" dirty="0"/>
              <a:t>tulla toime majapidamistöödega ja toituda tervislikult.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t-EE" dirty="0" smtClean="0"/>
              <a:t>Tartu Ülikool, Margus </a:t>
            </a:r>
            <a:r>
              <a:rPr lang="et-EE" dirty="0" err="1" smtClean="0"/>
              <a:t>Pedaste</a:t>
            </a:r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E887F-63A7-4F69-83EC-4A37863B2216}" type="slidenum">
              <a:rPr lang="et-EE" smtClean="0"/>
              <a:pPr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7233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Arendatavad oskused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t-EE" dirty="0" smtClean="0"/>
              <a:t>olemasoleva tehnika </a:t>
            </a:r>
            <a:r>
              <a:rPr lang="et-EE" u="sng" dirty="0" smtClean="0"/>
              <a:t>kasutamine</a:t>
            </a:r>
          </a:p>
          <a:p>
            <a:pPr>
              <a:buFontTx/>
              <a:buChar char="-"/>
            </a:pPr>
            <a:r>
              <a:rPr lang="et-EE" dirty="0" smtClean="0"/>
              <a:t>olemasoleva </a:t>
            </a:r>
            <a:r>
              <a:rPr lang="et-EE" u="sng" dirty="0" smtClean="0"/>
              <a:t>hindamine</a:t>
            </a:r>
            <a:r>
              <a:rPr lang="et-EE" dirty="0" smtClean="0"/>
              <a:t> lähtudes saavutamist vajavatest eesmärkidest</a:t>
            </a:r>
          </a:p>
          <a:p>
            <a:pPr>
              <a:buFontTx/>
              <a:buChar char="-"/>
            </a:pPr>
            <a:r>
              <a:rPr lang="et-EE" dirty="0" smtClean="0"/>
              <a:t>olemasoleva töö </a:t>
            </a:r>
            <a:r>
              <a:rPr lang="et-EE" u="sng" dirty="0" smtClean="0"/>
              <a:t>mõistmine</a:t>
            </a:r>
          </a:p>
          <a:p>
            <a:pPr>
              <a:buFontTx/>
              <a:buChar char="-"/>
            </a:pPr>
            <a:r>
              <a:rPr lang="et-EE" dirty="0" smtClean="0"/>
              <a:t>olemasoleva edasi</a:t>
            </a:r>
            <a:r>
              <a:rPr lang="et-EE" u="sng" dirty="0" smtClean="0"/>
              <a:t>arendamine</a:t>
            </a:r>
          </a:p>
          <a:p>
            <a:pPr>
              <a:buFontTx/>
              <a:buChar char="-"/>
            </a:pPr>
            <a:r>
              <a:rPr lang="et-EE" dirty="0" smtClean="0"/>
              <a:t>uue </a:t>
            </a:r>
            <a:r>
              <a:rPr lang="et-EE" u="sng" dirty="0" smtClean="0"/>
              <a:t>loomine</a:t>
            </a:r>
            <a:endParaRPr lang="et-EE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t-EE" dirty="0" smtClean="0"/>
              <a:t>Tartu Ülikool, Margus </a:t>
            </a:r>
            <a:r>
              <a:rPr lang="et-EE" dirty="0" err="1" smtClean="0"/>
              <a:t>Pedaste</a:t>
            </a:r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E887F-63A7-4F69-83EC-4A37863B2216}" type="slidenum">
              <a:rPr lang="et-EE" smtClean="0"/>
              <a:pPr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2625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322512" y="189121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775075" y="3633788"/>
            <a:ext cx="1181100" cy="68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t-EE" sz="1200" b="1" dirty="0"/>
              <a:t>Tehnoloogia-alane kirjaoskus</a:t>
            </a:r>
            <a:endParaRPr lang="en-GB" sz="1200" b="1" dirty="0"/>
          </a:p>
        </p:txBody>
      </p:sp>
      <p:sp>
        <p:nvSpPr>
          <p:cNvPr id="6" name="Down Arrow 5"/>
          <p:cNvSpPr/>
          <p:nvPr/>
        </p:nvSpPr>
        <p:spPr>
          <a:xfrm>
            <a:off x="4248150" y="3160713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/>
          </a:p>
        </p:txBody>
      </p:sp>
      <p:sp>
        <p:nvSpPr>
          <p:cNvPr id="7" name="Down Arrow 6"/>
          <p:cNvSpPr/>
          <p:nvPr/>
        </p:nvSpPr>
        <p:spPr>
          <a:xfrm rot="4087124">
            <a:off x="5030788" y="3621088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/>
          </a:p>
        </p:txBody>
      </p:sp>
      <p:sp>
        <p:nvSpPr>
          <p:cNvPr id="8" name="Down Arrow 7"/>
          <p:cNvSpPr/>
          <p:nvPr/>
        </p:nvSpPr>
        <p:spPr>
          <a:xfrm rot="17520000">
            <a:off x="3468688" y="3621088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/>
          </a:p>
        </p:txBody>
      </p:sp>
      <p:sp>
        <p:nvSpPr>
          <p:cNvPr id="9" name="Down Arrow 8"/>
          <p:cNvSpPr/>
          <p:nvPr/>
        </p:nvSpPr>
        <p:spPr>
          <a:xfrm rot="9262185">
            <a:off x="4675188" y="4532313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/>
          </a:p>
        </p:txBody>
      </p:sp>
      <p:sp>
        <p:nvSpPr>
          <p:cNvPr id="10" name="Down Arrow 9"/>
          <p:cNvSpPr/>
          <p:nvPr/>
        </p:nvSpPr>
        <p:spPr>
          <a:xfrm rot="12360000">
            <a:off x="3875088" y="4532313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/>
          </a:p>
        </p:txBody>
      </p:sp>
      <p:sp>
        <p:nvSpPr>
          <p:cNvPr id="13" name="Rounded Rectangle 12"/>
          <p:cNvSpPr/>
          <p:nvPr/>
        </p:nvSpPr>
        <p:spPr>
          <a:xfrm>
            <a:off x="2873375" y="950913"/>
            <a:ext cx="962025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t-EE" sz="1000" dirty="0"/>
              <a:t>tehnoloogia tunnused ja ulatus</a:t>
            </a:r>
            <a:endParaRPr lang="en-GB" sz="1000" dirty="0"/>
          </a:p>
        </p:txBody>
      </p:sp>
      <p:sp>
        <p:nvSpPr>
          <p:cNvPr id="14" name="Rounded Rectangle 13"/>
          <p:cNvSpPr/>
          <p:nvPr/>
        </p:nvSpPr>
        <p:spPr>
          <a:xfrm>
            <a:off x="3898900" y="950913"/>
            <a:ext cx="960438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t-EE" sz="1000" dirty="0"/>
              <a:t>tehnoloogia põhimõisted</a:t>
            </a:r>
            <a:endParaRPr lang="en-GB" sz="1000" dirty="0"/>
          </a:p>
        </p:txBody>
      </p:sp>
      <p:sp>
        <p:nvSpPr>
          <p:cNvPr id="15" name="Rounded Rectangle 14"/>
          <p:cNvSpPr/>
          <p:nvPr/>
        </p:nvSpPr>
        <p:spPr>
          <a:xfrm>
            <a:off x="4927600" y="950913"/>
            <a:ext cx="12954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t-EE" sz="1000" dirty="0"/>
              <a:t>tehnoloogiate ja muude valdkondade seosed</a:t>
            </a:r>
            <a:endParaRPr lang="en-GB" sz="1000" dirty="0"/>
          </a:p>
        </p:txBody>
      </p:sp>
      <p:sp>
        <p:nvSpPr>
          <p:cNvPr id="16" name="Rounded Rectangle 15"/>
          <p:cNvSpPr/>
          <p:nvPr/>
        </p:nvSpPr>
        <p:spPr>
          <a:xfrm>
            <a:off x="5970588" y="2093913"/>
            <a:ext cx="1066800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t-EE" sz="1000" dirty="0"/>
              <a:t>kultuuriline</a:t>
            </a:r>
            <a:r>
              <a:rPr lang="en-GB" sz="1000" dirty="0"/>
              <a:t>, </a:t>
            </a:r>
            <a:r>
              <a:rPr lang="et-EE" sz="1000" dirty="0"/>
              <a:t>sotsiaalne</a:t>
            </a:r>
            <a:r>
              <a:rPr lang="en-GB" sz="1000" dirty="0"/>
              <a:t>, </a:t>
            </a:r>
            <a:r>
              <a:rPr lang="et-EE" sz="1000" dirty="0"/>
              <a:t>majanduslik ja poliitiline mõju</a:t>
            </a:r>
            <a:endParaRPr lang="en-GB" sz="1000" dirty="0"/>
          </a:p>
        </p:txBody>
      </p:sp>
      <p:sp>
        <p:nvSpPr>
          <p:cNvPr id="17" name="Rounded Rectangle 16"/>
          <p:cNvSpPr/>
          <p:nvPr/>
        </p:nvSpPr>
        <p:spPr>
          <a:xfrm>
            <a:off x="7113588" y="2474913"/>
            <a:ext cx="1219200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t-EE" sz="1000" dirty="0"/>
              <a:t>tehnoloogia mõju keskkonnale</a:t>
            </a:r>
            <a:endParaRPr lang="en-GB" sz="1000" dirty="0"/>
          </a:p>
        </p:txBody>
      </p:sp>
      <p:sp>
        <p:nvSpPr>
          <p:cNvPr id="18" name="Rounded Rectangle 17"/>
          <p:cNvSpPr/>
          <p:nvPr/>
        </p:nvSpPr>
        <p:spPr>
          <a:xfrm>
            <a:off x="7189788" y="3160713"/>
            <a:ext cx="14859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t-EE" sz="1000" dirty="0"/>
              <a:t>ühiskonna roll tehnoloogia kasutamisel ja arendamisel</a:t>
            </a:r>
            <a:endParaRPr lang="en-GB" sz="1000" dirty="0"/>
          </a:p>
        </p:txBody>
      </p:sp>
      <p:sp>
        <p:nvSpPr>
          <p:cNvPr id="19" name="Rounded Rectangle 18"/>
          <p:cNvSpPr/>
          <p:nvPr/>
        </p:nvSpPr>
        <p:spPr>
          <a:xfrm>
            <a:off x="6884988" y="3922713"/>
            <a:ext cx="914400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t-EE" sz="1000" dirty="0"/>
              <a:t>tehnoloogia mõju ajaloole</a:t>
            </a:r>
            <a:endParaRPr lang="en-GB" sz="1000" dirty="0"/>
          </a:p>
        </p:txBody>
      </p:sp>
      <p:sp>
        <p:nvSpPr>
          <p:cNvPr id="20" name="Rounded Rectangle 19"/>
          <p:cNvSpPr/>
          <p:nvPr/>
        </p:nvSpPr>
        <p:spPr>
          <a:xfrm>
            <a:off x="6732588" y="5141913"/>
            <a:ext cx="1219200" cy="381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t-EE" sz="1000" dirty="0"/>
              <a:t>disaini tunnused</a:t>
            </a:r>
            <a:endParaRPr lang="en-GB" sz="1000" dirty="0"/>
          </a:p>
        </p:txBody>
      </p:sp>
      <p:sp>
        <p:nvSpPr>
          <p:cNvPr id="21" name="Rounded Rectangle 20"/>
          <p:cNvSpPr/>
          <p:nvPr/>
        </p:nvSpPr>
        <p:spPr>
          <a:xfrm>
            <a:off x="6503988" y="5675313"/>
            <a:ext cx="1143000" cy="381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t-EE" sz="1000" dirty="0"/>
              <a:t>disaini tehnika</a:t>
            </a:r>
            <a:endParaRPr lang="en-GB" sz="1000" dirty="0"/>
          </a:p>
        </p:txBody>
      </p:sp>
      <p:sp>
        <p:nvSpPr>
          <p:cNvPr id="22" name="Rounded Rectangle 21"/>
          <p:cNvSpPr/>
          <p:nvPr/>
        </p:nvSpPr>
        <p:spPr>
          <a:xfrm>
            <a:off x="5148263" y="6165850"/>
            <a:ext cx="2071687" cy="5318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t-EE" sz="1000" dirty="0"/>
              <a:t>veaotsingu, teadus- ja arendustöö, leiutamise  ja eksperimenteerimise roll probleemide lahendamisel</a:t>
            </a:r>
            <a:endParaRPr lang="en-GB" sz="1000" dirty="0"/>
          </a:p>
        </p:txBody>
      </p:sp>
      <p:sp>
        <p:nvSpPr>
          <p:cNvPr id="23" name="Rounded Rectangle 22"/>
          <p:cNvSpPr/>
          <p:nvPr/>
        </p:nvSpPr>
        <p:spPr>
          <a:xfrm>
            <a:off x="2312988" y="6165850"/>
            <a:ext cx="1295400" cy="5318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t-EE" sz="1000" dirty="0"/>
              <a:t>toodete ja süsteemide mõju hindamine</a:t>
            </a:r>
            <a:endParaRPr lang="en-GB" sz="1000" dirty="0"/>
          </a:p>
        </p:txBody>
      </p:sp>
      <p:sp>
        <p:nvSpPr>
          <p:cNvPr id="24" name="Rounded Rectangle 23"/>
          <p:cNvSpPr/>
          <p:nvPr/>
        </p:nvSpPr>
        <p:spPr>
          <a:xfrm>
            <a:off x="712788" y="5599113"/>
            <a:ext cx="1524000" cy="5318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t-EE" sz="1000" dirty="0"/>
              <a:t>tehnoloogiliste toodete ja süsteemide kasutamine</a:t>
            </a:r>
            <a:endParaRPr lang="en-GB" sz="1000" dirty="0"/>
          </a:p>
        </p:txBody>
      </p:sp>
      <p:sp>
        <p:nvSpPr>
          <p:cNvPr id="25" name="Rounded Rectangle 24"/>
          <p:cNvSpPr/>
          <p:nvPr/>
        </p:nvSpPr>
        <p:spPr>
          <a:xfrm>
            <a:off x="941388" y="5065713"/>
            <a:ext cx="9144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t-EE" sz="1000" dirty="0"/>
              <a:t>disainiprotsessi rakendamine</a:t>
            </a:r>
            <a:endParaRPr lang="en-GB" sz="1000" dirty="0"/>
          </a:p>
        </p:txBody>
      </p:sp>
      <p:sp>
        <p:nvSpPr>
          <p:cNvPr id="26" name="Rounded Rectangle 25"/>
          <p:cNvSpPr/>
          <p:nvPr/>
        </p:nvSpPr>
        <p:spPr>
          <a:xfrm>
            <a:off x="539750" y="3998913"/>
            <a:ext cx="858838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t-EE" sz="1000" dirty="0"/>
              <a:t>tootmis-tehnoloogiad</a:t>
            </a:r>
            <a:endParaRPr lang="en-GB" sz="1000" dirty="0"/>
          </a:p>
        </p:txBody>
      </p:sp>
      <p:sp>
        <p:nvSpPr>
          <p:cNvPr id="27" name="Rounded Rectangle 26"/>
          <p:cNvSpPr/>
          <p:nvPr/>
        </p:nvSpPr>
        <p:spPr>
          <a:xfrm>
            <a:off x="395288" y="3465513"/>
            <a:ext cx="9144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t-EE" sz="1000" dirty="0"/>
              <a:t>transpordi-tehnoloogiad</a:t>
            </a:r>
            <a:endParaRPr lang="en-GB" sz="1000" dirty="0"/>
          </a:p>
        </p:txBody>
      </p:sp>
      <p:sp>
        <p:nvSpPr>
          <p:cNvPr id="28" name="Rounded Rectangle 27"/>
          <p:cNvSpPr/>
          <p:nvPr/>
        </p:nvSpPr>
        <p:spPr>
          <a:xfrm>
            <a:off x="323850" y="2932113"/>
            <a:ext cx="6477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t-EE" sz="1000" dirty="0"/>
              <a:t>IKT</a:t>
            </a:r>
            <a:endParaRPr lang="en-GB" sz="1000" dirty="0"/>
          </a:p>
        </p:txBody>
      </p:sp>
      <p:sp>
        <p:nvSpPr>
          <p:cNvPr id="29" name="Rounded Rectangle 28"/>
          <p:cNvSpPr/>
          <p:nvPr/>
        </p:nvSpPr>
        <p:spPr>
          <a:xfrm>
            <a:off x="468313" y="2398713"/>
            <a:ext cx="8636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t-EE" sz="1000" dirty="0"/>
              <a:t>energia-tehnoloogiad</a:t>
            </a:r>
            <a:endParaRPr lang="en-GB" sz="1000" dirty="0"/>
          </a:p>
        </p:txBody>
      </p:sp>
      <p:sp>
        <p:nvSpPr>
          <p:cNvPr id="30" name="Rounded Rectangle 29"/>
          <p:cNvSpPr/>
          <p:nvPr/>
        </p:nvSpPr>
        <p:spPr>
          <a:xfrm>
            <a:off x="636588" y="1865313"/>
            <a:ext cx="11430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t-EE" sz="1000" dirty="0"/>
              <a:t>p</a:t>
            </a:r>
            <a:r>
              <a:rPr lang="et-EE" sz="1000" dirty="0" smtClean="0"/>
              <a:t>õllumajandus- </a:t>
            </a:r>
            <a:r>
              <a:rPr lang="et-EE" sz="1000" dirty="0"/>
              <a:t>ja biotehnoloogiad</a:t>
            </a:r>
            <a:endParaRPr lang="en-GB" sz="1000" dirty="0"/>
          </a:p>
        </p:txBody>
      </p:sp>
      <p:sp>
        <p:nvSpPr>
          <p:cNvPr id="31" name="Rounded Rectangle 30"/>
          <p:cNvSpPr/>
          <p:nvPr/>
        </p:nvSpPr>
        <p:spPr>
          <a:xfrm>
            <a:off x="1855788" y="2017713"/>
            <a:ext cx="915987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t-EE" sz="1000" dirty="0"/>
              <a:t>meditsiini-tehnoloogiad</a:t>
            </a:r>
            <a:endParaRPr lang="en-GB" sz="1000" dirty="0"/>
          </a:p>
        </p:txBody>
      </p:sp>
      <p:sp>
        <p:nvSpPr>
          <p:cNvPr id="32" name="Rounded Rectangle 31"/>
          <p:cNvSpPr/>
          <p:nvPr/>
        </p:nvSpPr>
        <p:spPr>
          <a:xfrm>
            <a:off x="1474788" y="4151313"/>
            <a:ext cx="9906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t-EE" sz="1000" dirty="0"/>
              <a:t>konstruktsiooni-tehnoloogiad</a:t>
            </a:r>
            <a:endParaRPr lang="en-GB" sz="1000" dirty="0"/>
          </a:p>
        </p:txBody>
      </p:sp>
      <p:cxnSp>
        <p:nvCxnSpPr>
          <p:cNvPr id="34" name="Straight Arrow Connector 33"/>
          <p:cNvCxnSpPr>
            <a:stCxn id="30" idx="2"/>
            <a:endCxn id="30" idx="2"/>
          </p:cNvCxnSpPr>
          <p:nvPr/>
        </p:nvCxnSpPr>
        <p:spPr>
          <a:xfrm>
            <a:off x="1208088" y="232251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627188" y="2474913"/>
            <a:ext cx="476250" cy="54451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236788" y="2551113"/>
            <a:ext cx="15875" cy="43973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398588" y="2779713"/>
            <a:ext cx="592137" cy="3444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246188" y="3160713"/>
            <a:ext cx="700087" cy="13652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398588" y="3465513"/>
            <a:ext cx="533400" cy="1524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474788" y="3694113"/>
            <a:ext cx="457200" cy="2286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1855788" y="3922713"/>
            <a:ext cx="152400" cy="1524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931988" y="5370513"/>
            <a:ext cx="685800" cy="3048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2312988" y="5827713"/>
            <a:ext cx="304800" cy="762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2693988" y="5903913"/>
            <a:ext cx="0" cy="2286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6122988" y="5370513"/>
            <a:ext cx="533400" cy="2286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6122988" y="5751513"/>
            <a:ext cx="304800" cy="762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6046788" y="5903913"/>
            <a:ext cx="0" cy="2286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6503988" y="3998913"/>
            <a:ext cx="304800" cy="1524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6732588" y="3541713"/>
            <a:ext cx="381000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6732588" y="2932113"/>
            <a:ext cx="304800" cy="2286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6427788" y="2779713"/>
            <a:ext cx="0" cy="2286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4370388" y="1560513"/>
            <a:ext cx="7937" cy="2682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3532188" y="1560513"/>
            <a:ext cx="609600" cy="2286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4598988" y="1560513"/>
            <a:ext cx="685800" cy="2286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10" name="TextBox 102"/>
          <p:cNvSpPr txBox="1">
            <a:spLocks noChangeArrowheads="1"/>
          </p:cNvSpPr>
          <p:nvPr/>
        </p:nvSpPr>
        <p:spPr bwMode="auto">
          <a:xfrm>
            <a:off x="250825" y="261938"/>
            <a:ext cx="8359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800" dirty="0" smtClean="0">
                <a:solidFill>
                  <a:schemeClr val="bg1"/>
                </a:solidFill>
                <a:latin typeface="Arial" charset="0"/>
              </a:rPr>
              <a:t>Tehnoloogilise </a:t>
            </a:r>
            <a:r>
              <a:rPr lang="et-EE" altLang="et-EE" sz="1800" dirty="0">
                <a:solidFill>
                  <a:schemeClr val="bg1"/>
                </a:solidFill>
                <a:latin typeface="Arial" charset="0"/>
              </a:rPr>
              <a:t>kirjaoskuse </a:t>
            </a:r>
            <a:r>
              <a:rPr lang="et-EE" altLang="et-EE" sz="1800" dirty="0" smtClean="0">
                <a:solidFill>
                  <a:schemeClr val="bg1"/>
                </a:solidFill>
                <a:latin typeface="Arial" charset="0"/>
              </a:rPr>
              <a:t>komponendid, </a:t>
            </a:r>
            <a:r>
              <a:rPr lang="et-EE" altLang="et-EE" sz="1800" dirty="0">
                <a:solidFill>
                  <a:schemeClr val="bg1"/>
                </a:solidFill>
                <a:latin typeface="Arial" charset="0"/>
              </a:rPr>
              <a:t>tuginedes USA standarditele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t-EE" sz="1800" dirty="0">
                <a:solidFill>
                  <a:schemeClr val="bg1"/>
                </a:solidFill>
                <a:latin typeface="Arial" charset="0"/>
              </a:rPr>
              <a:t>(International Technology Education Association, 2007).</a:t>
            </a:r>
          </a:p>
        </p:txBody>
      </p:sp>
    </p:spTree>
    <p:extLst>
      <p:ext uri="{BB962C8B-B14F-4D97-AF65-F5344CB8AC3E}">
        <p14:creationId xmlns:p14="http://schemas.microsoft.com/office/powerpoint/2010/main" val="278719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Seos loodusteadustega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3845024"/>
          </a:xfrm>
        </p:spPr>
        <p:txBody>
          <a:bodyPr>
            <a:normAutofit fontScale="85000" lnSpcReduction="20000"/>
          </a:bodyPr>
          <a:lstStyle/>
          <a:p>
            <a:pPr marL="274320" indent="-274320" algn="just" fontAlgn="auto">
              <a:spcAft>
                <a:spcPts val="0"/>
              </a:spcAft>
              <a:defRPr/>
            </a:pPr>
            <a:r>
              <a:rPr lang="et-EE" dirty="0">
                <a:solidFill>
                  <a:srgbClr val="4D4D4D"/>
                </a:solidFill>
              </a:rPr>
              <a:t>Loodusteadustes uuritakse maailma, et jõuda </a:t>
            </a:r>
            <a:r>
              <a:rPr lang="et-EE" dirty="0" smtClean="0">
                <a:solidFill>
                  <a:srgbClr val="4D4D4D"/>
                </a:solidFill>
              </a:rPr>
              <a:t>üldistatud </a:t>
            </a:r>
            <a:r>
              <a:rPr lang="et-EE" dirty="0">
                <a:solidFill>
                  <a:srgbClr val="4D4D4D"/>
                </a:solidFill>
              </a:rPr>
              <a:t>tasemel </a:t>
            </a:r>
            <a:r>
              <a:rPr lang="et-EE" dirty="0" smtClean="0">
                <a:solidFill>
                  <a:srgbClr val="4D4D4D"/>
                </a:solidFill>
              </a:rPr>
              <a:t>AVASTUSENI. Sellel tasemel </a:t>
            </a:r>
            <a:r>
              <a:rPr lang="et-EE" dirty="0">
                <a:solidFill>
                  <a:srgbClr val="4D4D4D"/>
                </a:solidFill>
              </a:rPr>
              <a:t>väljendutakse kokkulepitud märkides (seaduspärasused, bioloogilised süsteemid jne</a:t>
            </a:r>
            <a:r>
              <a:rPr lang="et-EE" dirty="0" smtClean="0">
                <a:solidFill>
                  <a:srgbClr val="4D4D4D"/>
                </a:solidFill>
              </a:rPr>
              <a:t>).</a:t>
            </a:r>
            <a:endParaRPr lang="et-EE" dirty="0">
              <a:solidFill>
                <a:srgbClr val="4D4D4D"/>
              </a:solidFill>
            </a:endParaRP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et-EE" dirty="0">
                <a:solidFill>
                  <a:srgbClr val="4D4D4D"/>
                </a:solidFill>
              </a:rPr>
              <a:t>Tehnoloogia arendamisel rakendatakse loodusteadustes avastatut (üldistatut ja sageli abstraktset) uute toodete </a:t>
            </a:r>
            <a:r>
              <a:rPr lang="et-EE" dirty="0" smtClean="0">
                <a:solidFill>
                  <a:srgbClr val="4D4D4D"/>
                </a:solidFill>
              </a:rPr>
              <a:t>LOOMISEL.</a:t>
            </a:r>
            <a:endParaRPr lang="et-EE" dirty="0">
              <a:solidFill>
                <a:srgbClr val="4D4D4D"/>
              </a:solidFill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et-EE" dirty="0">
              <a:solidFill>
                <a:srgbClr val="4D4D4D"/>
              </a:solidFill>
            </a:endParaRP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et-EE" dirty="0">
                <a:solidFill>
                  <a:srgbClr val="4D4D4D"/>
                </a:solidFill>
              </a:rPr>
              <a:t>Ühe mündi kaks eri </a:t>
            </a:r>
            <a:r>
              <a:rPr lang="et-EE" dirty="0" smtClean="0">
                <a:solidFill>
                  <a:srgbClr val="4D4D4D"/>
                </a:solidFill>
              </a:rPr>
              <a:t>poolt, </a:t>
            </a:r>
            <a:r>
              <a:rPr lang="et-EE" dirty="0">
                <a:solidFill>
                  <a:srgbClr val="4D4D4D"/>
                </a:solidFill>
              </a:rPr>
              <a:t>mille kujundamisel saab sageli kasutada sarnaseid meetodeid ja tuleb aeg-ajalt pöörduda teise poole </a:t>
            </a:r>
            <a:r>
              <a:rPr lang="et-EE" dirty="0" smtClean="0">
                <a:solidFill>
                  <a:srgbClr val="4D4D4D"/>
                </a:solidFill>
              </a:rPr>
              <a:t>juurde, </a:t>
            </a:r>
            <a:r>
              <a:rPr lang="et-EE" dirty="0">
                <a:solidFill>
                  <a:srgbClr val="4D4D4D"/>
                </a:solidFill>
              </a:rPr>
              <a:t>et protsessiga jätkata.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t-EE" dirty="0" smtClean="0"/>
              <a:t>Tartu Ülikool, Margus </a:t>
            </a:r>
            <a:r>
              <a:rPr lang="et-EE" dirty="0" err="1" smtClean="0"/>
              <a:t>Pedaste</a:t>
            </a:r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E887F-63A7-4F69-83EC-4A37863B2216}" type="slidenum">
              <a:rPr lang="et-EE" smtClean="0"/>
              <a:pPr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0331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Kokkuvõte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t-EE" altLang="et-EE" dirty="0">
                <a:solidFill>
                  <a:srgbClr val="4D4D4D"/>
                </a:solidFill>
              </a:rPr>
              <a:t>Tehnoloogia võimaldab paremat elu.</a:t>
            </a:r>
          </a:p>
          <a:p>
            <a:pPr algn="just"/>
            <a:r>
              <a:rPr lang="et-EE" altLang="et-EE" dirty="0" smtClean="0">
                <a:solidFill>
                  <a:srgbClr val="4D4D4D"/>
                </a:solidFill>
              </a:rPr>
              <a:t>Tehnoloogiaalane </a:t>
            </a:r>
            <a:r>
              <a:rPr lang="et-EE" altLang="et-EE" dirty="0">
                <a:solidFill>
                  <a:srgbClr val="4D4D4D"/>
                </a:solidFill>
              </a:rPr>
              <a:t>kirjaoskus võimaldab LUUA uuendusi.</a:t>
            </a:r>
          </a:p>
          <a:p>
            <a:pPr algn="just"/>
            <a:r>
              <a:rPr lang="et-EE" altLang="et-EE" dirty="0">
                <a:solidFill>
                  <a:srgbClr val="4D4D4D"/>
                </a:solidFill>
              </a:rPr>
              <a:t>Innovatsiooniks ehk millegi uue loomiseks on vaja loovat, uuendusmeelset mõtlemist (hoiakut), oskusi ja teadmisi.</a:t>
            </a:r>
          </a:p>
          <a:p>
            <a:pPr algn="just"/>
            <a:r>
              <a:rPr lang="et-EE" altLang="et-EE" dirty="0">
                <a:solidFill>
                  <a:srgbClr val="4D4D4D"/>
                </a:solidFill>
              </a:rPr>
              <a:t>Tehnoloogia on kui innovatsiooni tööriist.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t-EE" dirty="0" smtClean="0"/>
              <a:t>Tartu Ülikool, Margus </a:t>
            </a:r>
            <a:r>
              <a:rPr lang="et-EE" dirty="0" err="1" smtClean="0"/>
              <a:t>Pedaste</a:t>
            </a:r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E887F-63A7-4F69-83EC-4A37863B2216}" type="slidenum">
              <a:rPr lang="et-EE" smtClean="0"/>
              <a:pPr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7430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theme/theme1.xml><?xml version="1.0" encoding="utf-8"?>
<a:theme xmlns:a="http://schemas.openxmlformats.org/drawingml/2006/main" name="UUSTemplateMeel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UUSTemplateMeelis2</Template>
  <TotalTime>38</TotalTime>
  <Words>427</Words>
  <Application>Microsoft Office PowerPoint</Application>
  <PresentationFormat>On-screen Show (4:3)</PresentationFormat>
  <Paragraphs>87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UUSTemplateMeelis</vt:lpstr>
      <vt:lpstr>PowerPoint Presentation</vt:lpstr>
      <vt:lpstr>Mida teada saame?</vt:lpstr>
      <vt:lpstr>Mis on tehnoloogiline kirjaoskus?</vt:lpstr>
      <vt:lpstr>Tehnoloogiapädevus (1/2)</vt:lpstr>
      <vt:lpstr>Tehnoloogiapädevus (2/2)</vt:lpstr>
      <vt:lpstr>Arendatavad oskused</vt:lpstr>
      <vt:lpstr>PowerPoint Presentation</vt:lpstr>
      <vt:lpstr>Seos loodusteadustega</vt:lpstr>
      <vt:lpstr>Kokkuvõte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Külli</dc:creator>
  <cp:lastModifiedBy>maarja</cp:lastModifiedBy>
  <cp:revision>36</cp:revision>
  <dcterms:created xsi:type="dcterms:W3CDTF">2013-11-19T10:26:59Z</dcterms:created>
  <dcterms:modified xsi:type="dcterms:W3CDTF">2014-08-01T17:16:29Z</dcterms:modified>
</cp:coreProperties>
</file>